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0506856917995131E-2"/>
          <c:y val="0.12146984279584999"/>
          <c:w val="0.91559202813599061"/>
          <c:h val="0.729537366548042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licenziati 2012-13</c:v>
                </c:pt>
              </c:strCache>
            </c:strRef>
          </c:tx>
          <c:spPr>
            <a:solidFill>
              <a:srgbClr val="9999FF"/>
            </a:solidFill>
            <a:ln w="12678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2"/>
                <c:pt idx="0">
                  <c:v>seguito</c:v>
                </c:pt>
                <c:pt idx="1">
                  <c:v>non seguito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45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33-413D-AFD7-1D907DA74D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licenziati 2013-14</c:v>
                </c:pt>
              </c:strCache>
            </c:strRef>
          </c:tx>
          <c:spPr>
            <a:solidFill>
              <a:srgbClr val="993366"/>
            </a:solidFill>
            <a:ln w="12678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2"/>
                <c:pt idx="0">
                  <c:v>seguito</c:v>
                </c:pt>
                <c:pt idx="1">
                  <c:v>non seguito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46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33-413D-AFD7-1D907DA74D0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licenziati 2014-15</c:v>
                </c:pt>
              </c:strCache>
            </c:strRef>
          </c:tx>
          <c:spPr>
            <a:solidFill>
              <a:srgbClr val="FFFFCC"/>
            </a:solidFill>
            <a:ln w="12678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2"/>
                <c:pt idx="0">
                  <c:v>seguito</c:v>
                </c:pt>
                <c:pt idx="1">
                  <c:v>non seguito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56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33-413D-AFD7-1D907DA74D0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licenziati 2015-16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2"/>
                <c:pt idx="0">
                  <c:v>seguito</c:v>
                </c:pt>
                <c:pt idx="1">
                  <c:v>non seguito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50</c:v>
                </c:pt>
                <c:pt idx="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E-4D0A-8CB1-81ACC531C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2543656"/>
        <c:axId val="182544040"/>
        <c:axId val="0"/>
      </c:bar3DChart>
      <c:catAx>
        <c:axId val="182543656"/>
        <c:scaling>
          <c:orientation val="minMax"/>
        </c:scaling>
        <c:delete val="1"/>
        <c:axPos val="b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crossAx val="182544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2544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7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8254365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81986375748832918"/>
          <c:y val="0.35243673196323377"/>
          <c:w val="0.18013630877848039"/>
          <c:h val="0.29265913294695367"/>
        </c:manualLayout>
      </c:layout>
      <c:overlay val="0"/>
      <c:txPr>
        <a:bodyPr/>
        <a:lstStyle/>
        <a:p>
          <a:pPr>
            <a:defRPr sz="1200" baseline="0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277040759010186E-2"/>
          <c:y val="7.1928862774455316E-2"/>
          <c:w val="0.75099337748344364"/>
          <c:h val="0.812129531227997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2012-13</c:v>
                </c:pt>
              </c:strCache>
            </c:strRef>
          </c:tx>
          <c:spPr>
            <a:solidFill>
              <a:srgbClr val="9999FF"/>
            </a:solidFill>
            <a:ln w="12672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64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9-429B-9C23-93083F0A7B0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rgbClr val="993366"/>
            </a:solidFill>
            <a:ln w="12672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60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9-429B-9C23-93083F0A7B0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rgbClr val="FFFFCC"/>
            </a:solidFill>
            <a:ln w="12672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49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09-429B-9C23-93083F0A7B0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61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61-4B3D-BD37-7BB2B8783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689296"/>
        <c:axId val="227689688"/>
        <c:axId val="0"/>
      </c:bar3DChart>
      <c:catAx>
        <c:axId val="22768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689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89688"/>
        <c:scaling>
          <c:orientation val="minMax"/>
        </c:scaling>
        <c:delete val="0"/>
        <c:axPos val="l"/>
        <c:majorGridlines>
          <c:spPr>
            <a:ln w="316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689296"/>
        <c:crosses val="autoZero"/>
        <c:crossBetween val="between"/>
      </c:valAx>
      <c:spPr>
        <a:noFill/>
        <a:ln w="25343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2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396325459317574E-2"/>
          <c:y val="7.9112979913511294E-2"/>
          <c:w val="0.92031362927460159"/>
          <c:h val="0.722367579628902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2012-13</c:v>
                </c:pt>
              </c:strCache>
            </c:strRef>
          </c:tx>
          <c:spPr>
            <a:solidFill>
              <a:srgbClr val="9999FF"/>
            </a:solidFill>
            <a:ln w="12674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56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1-46F5-87AA-72A62A1DBF7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rgbClr val="993366"/>
            </a:solidFill>
            <a:ln w="12674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1-46F5-87AA-72A62A1DBF7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rgbClr val="FFFFCC"/>
            </a:solidFill>
            <a:ln w="12674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1-46F5-87AA-72A62A1DBF7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54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8-4382-969B-1702D2E33F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690864"/>
        <c:axId val="227691256"/>
        <c:axId val="0"/>
      </c:bar3DChart>
      <c:catAx>
        <c:axId val="22769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6912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27691256"/>
        <c:scaling>
          <c:orientation val="minMax"/>
        </c:scaling>
        <c:delete val="0"/>
        <c:axPos val="l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227690864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7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5896363056098943E-2"/>
          <c:y val="8.1541623310640715E-2"/>
          <c:w val="0.72180451127819545"/>
          <c:h val="0.800380228136882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2012-13</c:v>
                </c:pt>
              </c:strCache>
            </c:strRef>
          </c:tx>
          <c:spPr>
            <a:solidFill>
              <a:srgbClr val="9999FF"/>
            </a:solidFill>
            <a:ln w="1267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34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0E-46C2-B9B0-C11FD013029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rgbClr val="993366"/>
            </a:solidFill>
            <a:ln w="1267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28</c:v>
                </c:pt>
                <c:pt idx="1">
                  <c:v>18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0E-46C2-B9B0-C11FD013029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rgbClr val="FFFFCC"/>
            </a:solidFill>
            <a:ln w="1267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40</c:v>
                </c:pt>
                <c:pt idx="1">
                  <c:v>15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0E-46C2-B9B0-C11FD013029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3"/>
                <c:pt idx="0">
                  <c:v>Promossi</c:v>
                </c:pt>
                <c:pt idx="1">
                  <c:v>Respinti</c:v>
                </c:pt>
                <c:pt idx="2">
                  <c:v>non si sa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38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9-44B8-896E-02E1DD86C6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464024"/>
        <c:axId val="227464416"/>
        <c:axId val="0"/>
      </c:bar3DChart>
      <c:catAx>
        <c:axId val="227464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4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46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464416"/>
        <c:scaling>
          <c:orientation val="minMax"/>
        </c:scaling>
        <c:delete val="0"/>
        <c:axPos val="l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4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464024"/>
        <c:crosses val="autoZero"/>
        <c:crossBetween val="between"/>
      </c:valAx>
      <c:spPr>
        <a:noFill/>
        <a:ln w="25353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47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0404999254174247E-2"/>
          <c:y val="3.4742942518503482E-2"/>
          <c:w val="0.76602652600710275"/>
          <c:h val="0.785195134108741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2012-13</c:v>
                </c:pt>
              </c:strCache>
            </c:strRef>
          </c:tx>
          <c:spPr>
            <a:solidFill>
              <a:srgbClr val="9999FF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24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41-4422-A0F4-7235E27C26A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rgbClr val="993366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41-4422-A0F4-7235E27C26A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rgbClr val="FFFFCC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1-4422-A0F4-7235E27C26A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3"/>
                <c:pt idx="0">
                  <c:v>Promossi a giugno</c:v>
                </c:pt>
                <c:pt idx="2">
                  <c:v>Promossi a settembre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33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5-4D61-910B-29C996AB77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465200"/>
        <c:axId val="227465592"/>
        <c:axId val="0"/>
      </c:bar3DChart>
      <c:catAx>
        <c:axId val="22746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2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4655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27465592"/>
        <c:scaling>
          <c:orientation val="minMax"/>
        </c:scaling>
        <c:delete val="0"/>
        <c:axPos val="l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2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227465200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0.24206</cdr:x>
      <cdr:y>0.85323</cdr:y>
    </cdr:from>
    <cdr:to>
      <cdr:x>0.32802</cdr:x>
      <cdr:y>0.98182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888490" y="3438187"/>
          <a:ext cx="670560" cy="518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  <cdr:relSizeAnchor xmlns:cdr="http://schemas.openxmlformats.org/drawingml/2006/chartDrawing">
    <cdr:from>
      <cdr:x>0.38011</cdr:x>
      <cdr:y>0.07414</cdr:y>
    </cdr:from>
    <cdr:to>
      <cdr:x>0.49731</cdr:x>
      <cdr:y>0.30106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2965450" y="2987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30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22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61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95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01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46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99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14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95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26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B60E3-60E5-4226-AC86-895148715D6C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48AAD-4342-4F70-BB61-8DF82B7AD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18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98269"/>
              </p:ext>
            </p:extLst>
          </p:nvPr>
        </p:nvGraphicFramePr>
        <p:xfrm>
          <a:off x="838201" y="193431"/>
          <a:ext cx="10846776" cy="304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4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47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81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Consiglio di orientamento seguito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Consiglio di orientamento non seguito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43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Licenziati 2012-13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112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67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(59,82%)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45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(40,18%)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3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Licenziati 2013-14</a:t>
                      </a:r>
                      <a:endParaRPr lang="it-IT" sz="18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113</a:t>
                      </a:r>
                      <a:endParaRPr lang="it-IT" sz="18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67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(59,29%)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46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(40,70%)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43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Licenziati</a:t>
                      </a:r>
                      <a:r>
                        <a:rPr lang="it-IT" sz="1800" baseline="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2014-15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 (49,09%)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(50,90%)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4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Licenziati</a:t>
                      </a:r>
                      <a:r>
                        <a:rPr lang="it-IT" sz="1800" baseline="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2015-16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(56,53)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r>
                        <a:rPr lang="it-IT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(43,36)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5031" y="2224453"/>
            <a:ext cx="148292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0824"/>
              </p:ext>
            </p:extLst>
          </p:nvPr>
        </p:nvGraphicFramePr>
        <p:xfrm>
          <a:off x="2816323" y="3298979"/>
          <a:ext cx="6890532" cy="355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4682783" y="6448029"/>
            <a:ext cx="88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Consiglio seguito</a:t>
            </a:r>
          </a:p>
        </p:txBody>
      </p:sp>
      <p:sp>
        <p:nvSpPr>
          <p:cNvPr id="6" name="CasellaDiTesto 5"/>
          <p:cNvSpPr txBox="1"/>
          <p:nvPr/>
        </p:nvSpPr>
        <p:spPr>
          <a:xfrm flipH="1">
            <a:off x="5811520" y="6432174"/>
            <a:ext cx="97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Consiglio non seguito</a:t>
            </a:r>
          </a:p>
        </p:txBody>
      </p:sp>
    </p:spTree>
    <p:extLst>
      <p:ext uri="{BB962C8B-B14F-4D97-AF65-F5344CB8AC3E}">
        <p14:creationId xmlns:p14="http://schemas.microsoft.com/office/powerpoint/2010/main" val="98402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88391"/>
              </p:ext>
            </p:extLst>
          </p:nvPr>
        </p:nvGraphicFramePr>
        <p:xfrm>
          <a:off x="838199" y="365124"/>
          <a:ext cx="10583174" cy="2505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3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0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11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Promossi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Respinti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si sa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22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Consiglio di orientamento seguito 2012-13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64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(95,5%)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(4,5%)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Consiglio di orientamento seguito 2013-14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60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(89,55%)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(10,44%)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22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</a:rPr>
                        <a:t>Consiglio di orientamento seguito 2014-15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(90,74%)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(5,55%)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(3,70%)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2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</a:rPr>
                        <a:t>Consiglio di orientamento seguito 2015-16</a:t>
                      </a: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 (95,31%)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(4,68%)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521998" y="2610607"/>
            <a:ext cx="16347561" cy="5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865725"/>
              </p:ext>
            </p:extLst>
          </p:nvPr>
        </p:nvGraphicFramePr>
        <p:xfrm>
          <a:off x="3158490" y="3250504"/>
          <a:ext cx="5875020" cy="332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52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013027"/>
              </p:ext>
            </p:extLst>
          </p:nvPr>
        </p:nvGraphicFramePr>
        <p:xfrm>
          <a:off x="621102" y="365126"/>
          <a:ext cx="10732697" cy="2209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8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1402080" algn="l"/>
                        </a:tabLst>
                      </a:pPr>
                      <a:r>
                        <a:rPr lang="it-IT" sz="2400" dirty="0">
                          <a:effectLst/>
                        </a:rPr>
                        <a:t>Promossi a giugno	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Promossi a settembre</a:t>
                      </a:r>
                      <a:endParaRPr lang="it-IT" sz="24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2012-2013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56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(87,5%)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8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(12,5%)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2013-2014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55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(91,66%)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5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(8,33%)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(91,83%)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(8,16%)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it-IT" sz="18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(88,52%)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(11,47%)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56603" y="2078965"/>
            <a:ext cx="1528769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284039"/>
              </p:ext>
            </p:extLst>
          </p:nvPr>
        </p:nvGraphicFramePr>
        <p:xfrm>
          <a:off x="2941320" y="2771775"/>
          <a:ext cx="6309360" cy="3435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63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993464"/>
              </p:ext>
            </p:extLst>
          </p:nvPr>
        </p:nvGraphicFramePr>
        <p:xfrm>
          <a:off x="838201" y="365124"/>
          <a:ext cx="10515598" cy="2652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0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83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Promossi</a:t>
                      </a:r>
                      <a:endParaRPr lang="it-IT" sz="24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Respinti</a:t>
                      </a:r>
                      <a:endParaRPr lang="it-IT" sz="24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MS Sans Serif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si sa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6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Consiglio di orientamento non seguito 2012-13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34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(75,5%)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11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66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Consiglio di orientamento non seguito 2013-14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28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(60,86%)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18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(39,13%)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66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Consiglio di orientamento non seguito 2014-15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(71,42%)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(26,78%)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(1,78%)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66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Consiglio di orientamento non seguito 2015-16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(77,55%)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(18,36%)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(4,08%)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93034" y="2398142"/>
            <a:ext cx="137132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025135"/>
              </p:ext>
            </p:extLst>
          </p:nvPr>
        </p:nvGraphicFramePr>
        <p:xfrm>
          <a:off x="2994660" y="3151315"/>
          <a:ext cx="6536202" cy="3706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76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719981"/>
              </p:ext>
            </p:extLst>
          </p:nvPr>
        </p:nvGraphicFramePr>
        <p:xfrm>
          <a:off x="586595" y="276046"/>
          <a:ext cx="10767204" cy="2357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8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8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9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54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 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Promossi a giugno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</a:rPr>
                        <a:t>Promossi a settembre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4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2012-13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24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(70,5%)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10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(29,5%)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54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</a:rPr>
                        <a:t>2013-14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24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(85,71%)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4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(14,28%)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4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(80%)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(20%)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54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(86,84%)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(13,15%)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9726246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98143" y="1779765"/>
            <a:ext cx="147508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Gra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733791"/>
              </p:ext>
            </p:extLst>
          </p:nvPr>
        </p:nvGraphicFramePr>
        <p:xfrm>
          <a:off x="3666490" y="3016154"/>
          <a:ext cx="6301740" cy="3841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0914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277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MS Sans Serif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Piera Girola</dc:creator>
  <cp:lastModifiedBy>Maria Piera Girola</cp:lastModifiedBy>
  <cp:revision>26</cp:revision>
  <dcterms:created xsi:type="dcterms:W3CDTF">2015-10-20T14:55:55Z</dcterms:created>
  <dcterms:modified xsi:type="dcterms:W3CDTF">2017-10-27T19:29:28Z</dcterms:modified>
</cp:coreProperties>
</file>