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4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6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7.0506856917995131E-2"/>
          <c:y val="0.12146984279584999"/>
          <c:w val="0.91559202813599061"/>
          <c:h val="0.7295373665480425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licenziati 2012-13</c:v>
                </c:pt>
              </c:strCache>
            </c:strRef>
          </c:tx>
          <c:spPr>
            <a:solidFill>
              <a:srgbClr val="9999FF"/>
            </a:solidFill>
            <a:ln w="12678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2"/>
                <c:pt idx="0">
                  <c:v>seguito</c:v>
                </c:pt>
                <c:pt idx="1">
                  <c:v>non seguito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45</c:v>
                </c:pt>
                <c:pt idx="1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33-413D-AFD7-1D907DA74D09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licenziati 2013-14</c:v>
                </c:pt>
              </c:strCache>
            </c:strRef>
          </c:tx>
          <c:spPr>
            <a:solidFill>
              <a:srgbClr val="993366"/>
            </a:solidFill>
            <a:ln w="12678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2"/>
                <c:pt idx="0">
                  <c:v>seguito</c:v>
                </c:pt>
                <c:pt idx="1">
                  <c:v>non seguito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46</c:v>
                </c:pt>
                <c:pt idx="1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633-413D-AFD7-1D907DA74D09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licenziati 2014-15</c:v>
                </c:pt>
              </c:strCache>
            </c:strRef>
          </c:tx>
          <c:spPr>
            <a:solidFill>
              <a:srgbClr val="FFFFCC"/>
            </a:solidFill>
            <a:ln w="12678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2"/>
                <c:pt idx="0">
                  <c:v>seguito</c:v>
                </c:pt>
                <c:pt idx="1">
                  <c:v>non seguito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56</c:v>
                </c:pt>
                <c:pt idx="1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633-413D-AFD7-1D907DA74D09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licenziati 2015-16</c:v>
                </c:pt>
              </c:strCache>
            </c:strRef>
          </c:tx>
          <c:invertIfNegative val="0"/>
          <c:cat>
            <c:strRef>
              <c:f>Sheet1!$B$1:$E$1</c:f>
              <c:strCache>
                <c:ptCount val="2"/>
                <c:pt idx="0">
                  <c:v>seguito</c:v>
                </c:pt>
                <c:pt idx="1">
                  <c:v>non seguito</c:v>
                </c:pt>
              </c:strCache>
            </c:strRef>
          </c:cat>
          <c:val>
            <c:numRef>
              <c:f>Sheet1!$B$5:$E$5</c:f>
              <c:numCache>
                <c:formatCode>General</c:formatCode>
                <c:ptCount val="4"/>
                <c:pt idx="0">
                  <c:v>50</c:v>
                </c:pt>
                <c:pt idx="1">
                  <c:v>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5E-4D0A-8CB1-81ACC531C3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82543656"/>
        <c:axId val="182544040"/>
        <c:axId val="0"/>
      </c:bar3DChart>
      <c:catAx>
        <c:axId val="182543656"/>
        <c:scaling>
          <c:orientation val="minMax"/>
        </c:scaling>
        <c:delete val="1"/>
        <c:axPos val="b"/>
        <c:majorGridlines>
          <c:spPr>
            <a:ln w="3169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low"/>
        <c:crossAx val="1825440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25440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69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972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it-IT"/>
          </a:p>
        </c:txPr>
        <c:crossAx val="182543656"/>
        <c:crosses val="autoZero"/>
        <c:crossBetween val="between"/>
      </c:valAx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81986375748832918"/>
          <c:y val="0.35243673196323377"/>
          <c:w val="0.18013630877848039"/>
          <c:h val="0.29265913294695367"/>
        </c:manualLayout>
      </c:layout>
      <c:overlay val="0"/>
      <c:txPr>
        <a:bodyPr/>
        <a:lstStyle/>
        <a:p>
          <a:pPr>
            <a:defRPr sz="1200" baseline="0"/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72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it-IT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67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9277040759010186E-2"/>
          <c:y val="7.1928862774455316E-2"/>
          <c:w val="0.75099337748344364"/>
          <c:h val="0.8121295312279975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2012-13</c:v>
                </c:pt>
              </c:strCache>
            </c:strRef>
          </c:tx>
          <c:spPr>
            <a:solidFill>
              <a:srgbClr val="9999FF"/>
            </a:solidFill>
            <a:ln w="12672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3"/>
                <c:pt idx="0">
                  <c:v>promossi</c:v>
                </c:pt>
                <c:pt idx="1">
                  <c:v>respinti</c:v>
                </c:pt>
                <c:pt idx="2">
                  <c:v>non si sa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64</c:v>
                </c:pt>
                <c:pt idx="1">
                  <c:v>3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09-429B-9C23-93083F0A7B03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2013-14</c:v>
                </c:pt>
              </c:strCache>
            </c:strRef>
          </c:tx>
          <c:spPr>
            <a:solidFill>
              <a:srgbClr val="993366"/>
            </a:solidFill>
            <a:ln w="12672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3"/>
                <c:pt idx="0">
                  <c:v>promossi</c:v>
                </c:pt>
                <c:pt idx="1">
                  <c:v>respinti</c:v>
                </c:pt>
                <c:pt idx="2">
                  <c:v>non si sa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60</c:v>
                </c:pt>
                <c:pt idx="1">
                  <c:v>7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B09-429B-9C23-93083F0A7B03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2014-15</c:v>
                </c:pt>
              </c:strCache>
            </c:strRef>
          </c:tx>
          <c:spPr>
            <a:solidFill>
              <a:srgbClr val="FFFFCC"/>
            </a:solidFill>
            <a:ln w="12672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3"/>
                <c:pt idx="0">
                  <c:v>promossi</c:v>
                </c:pt>
                <c:pt idx="1">
                  <c:v>respinti</c:v>
                </c:pt>
                <c:pt idx="2">
                  <c:v>non si sa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49</c:v>
                </c:pt>
                <c:pt idx="1">
                  <c:v>3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B09-429B-9C23-93083F0A7B03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2015-16</c:v>
                </c:pt>
              </c:strCache>
            </c:strRef>
          </c:tx>
          <c:invertIfNegative val="0"/>
          <c:cat>
            <c:strRef>
              <c:f>Sheet1!$B$1:$E$1</c:f>
              <c:strCache>
                <c:ptCount val="3"/>
                <c:pt idx="0">
                  <c:v>promossi</c:v>
                </c:pt>
                <c:pt idx="1">
                  <c:v>respinti</c:v>
                </c:pt>
                <c:pt idx="2">
                  <c:v>non si sa</c:v>
                </c:pt>
              </c:strCache>
            </c:strRef>
          </c:cat>
          <c:val>
            <c:numRef>
              <c:f>Sheet1!$B$5:$E$5</c:f>
              <c:numCache>
                <c:formatCode>General</c:formatCode>
                <c:ptCount val="4"/>
                <c:pt idx="0">
                  <c:v>61</c:v>
                </c:pt>
                <c:pt idx="1">
                  <c:v>3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61-4B3D-BD37-7BB2B8783A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27689296"/>
        <c:axId val="227689688"/>
        <c:axId val="0"/>
      </c:bar3DChart>
      <c:catAx>
        <c:axId val="227689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522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it-IT"/>
          </a:p>
        </c:txPr>
        <c:crossAx val="2276896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27689688"/>
        <c:scaling>
          <c:orientation val="minMax"/>
        </c:scaling>
        <c:delete val="0"/>
        <c:axPos val="l"/>
        <c:majorGridlines>
          <c:spPr>
            <a:ln w="3168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522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it-IT"/>
          </a:p>
        </c:txPr>
        <c:crossAx val="227689296"/>
        <c:crosses val="autoZero"/>
        <c:crossBetween val="between"/>
      </c:valAx>
      <c:spPr>
        <a:noFill/>
        <a:ln w="25343">
          <a:noFill/>
        </a:ln>
      </c:spPr>
    </c:plotArea>
    <c:legend>
      <c:legendPos val="r"/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522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70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7.9396325459317574E-2"/>
          <c:y val="7.9112979913511294E-2"/>
          <c:w val="0.92031362927460159"/>
          <c:h val="0.7223675796289025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2012-13</c:v>
                </c:pt>
              </c:strCache>
            </c:strRef>
          </c:tx>
          <c:spPr>
            <a:solidFill>
              <a:srgbClr val="9999FF"/>
            </a:solidFill>
            <a:ln w="12674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3"/>
                <c:pt idx="0">
                  <c:v>Promossi a giugno</c:v>
                </c:pt>
                <c:pt idx="2">
                  <c:v>Promossi a settembre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56</c:v>
                </c:pt>
                <c:pt idx="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81-46F5-87AA-72A62A1DBF7E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2013-14</c:v>
                </c:pt>
              </c:strCache>
            </c:strRef>
          </c:tx>
          <c:spPr>
            <a:solidFill>
              <a:srgbClr val="993366"/>
            </a:solidFill>
            <a:ln w="12674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3"/>
                <c:pt idx="0">
                  <c:v>Promossi a giugno</c:v>
                </c:pt>
                <c:pt idx="2">
                  <c:v>Promossi a settembre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55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D81-46F5-87AA-72A62A1DBF7E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2014-15</c:v>
                </c:pt>
              </c:strCache>
            </c:strRef>
          </c:tx>
          <c:spPr>
            <a:solidFill>
              <a:srgbClr val="FFFFCC"/>
            </a:solidFill>
            <a:ln w="12674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3"/>
                <c:pt idx="0">
                  <c:v>Promossi a giugno</c:v>
                </c:pt>
                <c:pt idx="2">
                  <c:v>Promossi a settembre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45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D81-46F5-87AA-72A62A1DBF7E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2015-16</c:v>
                </c:pt>
              </c:strCache>
            </c:strRef>
          </c:tx>
          <c:invertIfNegative val="0"/>
          <c:cat>
            <c:strRef>
              <c:f>Sheet1!$B$1:$E$1</c:f>
              <c:strCache>
                <c:ptCount val="3"/>
                <c:pt idx="0">
                  <c:v>Promossi a giugno</c:v>
                </c:pt>
                <c:pt idx="2">
                  <c:v>Promossi a settembre</c:v>
                </c:pt>
              </c:strCache>
            </c:strRef>
          </c:cat>
          <c:val>
            <c:numRef>
              <c:f>Sheet1!$B$5:$E$5</c:f>
              <c:numCache>
                <c:formatCode>General</c:formatCode>
                <c:ptCount val="4"/>
                <c:pt idx="0">
                  <c:v>54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E8-4382-969B-1702D2E33F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27690864"/>
        <c:axId val="227691256"/>
        <c:axId val="0"/>
      </c:bar3DChart>
      <c:catAx>
        <c:axId val="227690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9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97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it-IT"/>
          </a:p>
        </c:txPr>
        <c:crossAx val="227691256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227691256"/>
        <c:scaling>
          <c:orientation val="minMax"/>
        </c:scaling>
        <c:delete val="0"/>
        <c:axPos val="l"/>
        <c:majorGridlines>
          <c:spPr>
            <a:ln w="3169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it-IT"/>
          </a:p>
        </c:txPr>
        <c:crossAx val="227690864"/>
        <c:crosses val="autoZero"/>
        <c:crossBetween val="between"/>
      </c:valAx>
      <c:spPr>
        <a:noFill/>
        <a:ln w="25349">
          <a:noFill/>
        </a:ln>
      </c:spPr>
    </c:plotArea>
    <c:legend>
      <c:legendPos val="r"/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97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8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5896363056098943E-2"/>
          <c:y val="8.1541623310640715E-2"/>
          <c:w val="0.72180451127819545"/>
          <c:h val="0.8003802281368820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2012-13</c:v>
                </c:pt>
              </c:strCache>
            </c:strRef>
          </c:tx>
          <c:spPr>
            <a:solidFill>
              <a:srgbClr val="9999FF"/>
            </a:solidFill>
            <a:ln w="12676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3"/>
                <c:pt idx="0">
                  <c:v>Promossi</c:v>
                </c:pt>
                <c:pt idx="1">
                  <c:v>Respinti</c:v>
                </c:pt>
                <c:pt idx="2">
                  <c:v>non si sa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34</c:v>
                </c:pt>
                <c:pt idx="1">
                  <c:v>11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0E-46C2-B9B0-C11FD0130294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2013-14</c:v>
                </c:pt>
              </c:strCache>
            </c:strRef>
          </c:tx>
          <c:spPr>
            <a:solidFill>
              <a:srgbClr val="993366"/>
            </a:solidFill>
            <a:ln w="12676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3"/>
                <c:pt idx="0">
                  <c:v>Promossi</c:v>
                </c:pt>
                <c:pt idx="1">
                  <c:v>Respinti</c:v>
                </c:pt>
                <c:pt idx="2">
                  <c:v>non si sa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28</c:v>
                </c:pt>
                <c:pt idx="1">
                  <c:v>18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B0E-46C2-B9B0-C11FD0130294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2014-15</c:v>
                </c:pt>
              </c:strCache>
            </c:strRef>
          </c:tx>
          <c:spPr>
            <a:solidFill>
              <a:srgbClr val="FFFFCC"/>
            </a:solidFill>
            <a:ln w="12676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3"/>
                <c:pt idx="0">
                  <c:v>Promossi</c:v>
                </c:pt>
                <c:pt idx="1">
                  <c:v>Respinti</c:v>
                </c:pt>
                <c:pt idx="2">
                  <c:v>non si sa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40</c:v>
                </c:pt>
                <c:pt idx="1">
                  <c:v>15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B0E-46C2-B9B0-C11FD0130294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2015-16</c:v>
                </c:pt>
              </c:strCache>
            </c:strRef>
          </c:tx>
          <c:invertIfNegative val="0"/>
          <c:cat>
            <c:strRef>
              <c:f>Sheet1!$B$1:$E$1</c:f>
              <c:strCache>
                <c:ptCount val="3"/>
                <c:pt idx="0">
                  <c:v>Promossi</c:v>
                </c:pt>
                <c:pt idx="1">
                  <c:v>Respinti</c:v>
                </c:pt>
                <c:pt idx="2">
                  <c:v>non si sa</c:v>
                </c:pt>
              </c:strCache>
            </c:strRef>
          </c:cat>
          <c:val>
            <c:numRef>
              <c:f>Sheet1!$B$5:$E$5</c:f>
              <c:numCache>
                <c:formatCode>General</c:formatCode>
                <c:ptCount val="4"/>
                <c:pt idx="0">
                  <c:v>38</c:v>
                </c:pt>
                <c:pt idx="1">
                  <c:v>9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B9-44B8-896E-02E1DD86C6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27464024"/>
        <c:axId val="227464416"/>
        <c:axId val="0"/>
      </c:bar3DChart>
      <c:catAx>
        <c:axId val="227464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9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47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it-IT"/>
          </a:p>
        </c:txPr>
        <c:crossAx val="2274644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27464416"/>
        <c:scaling>
          <c:orientation val="minMax"/>
        </c:scaling>
        <c:delete val="0"/>
        <c:axPos val="l"/>
        <c:majorGridlines>
          <c:spPr>
            <a:ln w="3169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9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47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it-IT"/>
          </a:p>
        </c:txPr>
        <c:crossAx val="227464024"/>
        <c:crosses val="autoZero"/>
        <c:crossBetween val="between"/>
      </c:valAx>
      <c:spPr>
        <a:noFill/>
        <a:ln w="25353">
          <a:noFill/>
        </a:ln>
      </c:spPr>
    </c:plotArea>
    <c:legend>
      <c:legendPos val="r"/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47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it-I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73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7.0404999254174247E-2"/>
          <c:y val="3.4742942518503482E-2"/>
          <c:w val="0.76602652600710275"/>
          <c:h val="0.7851951341087419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2012-13</c:v>
                </c:pt>
              </c:strCache>
            </c:strRef>
          </c:tx>
          <c:spPr>
            <a:solidFill>
              <a:srgbClr val="9999FF"/>
            </a:solidFill>
            <a:ln w="12675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3"/>
                <c:pt idx="0">
                  <c:v>Promossi a giugno</c:v>
                </c:pt>
                <c:pt idx="2">
                  <c:v>Promossi a settembre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24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41-4422-A0F4-7235E27C26A0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2013-14</c:v>
                </c:pt>
              </c:strCache>
            </c:strRef>
          </c:tx>
          <c:spPr>
            <a:solidFill>
              <a:srgbClr val="993366"/>
            </a:solidFill>
            <a:ln w="12675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3"/>
                <c:pt idx="0">
                  <c:v>Promossi a giugno</c:v>
                </c:pt>
                <c:pt idx="2">
                  <c:v>Promossi a settembre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24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E41-4422-A0F4-7235E27C26A0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2014-15</c:v>
                </c:pt>
              </c:strCache>
            </c:strRef>
          </c:tx>
          <c:spPr>
            <a:solidFill>
              <a:srgbClr val="FFFFCC"/>
            </a:solidFill>
            <a:ln w="12675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3"/>
                <c:pt idx="0">
                  <c:v>Promossi a giugno</c:v>
                </c:pt>
                <c:pt idx="2">
                  <c:v>Promossi a settembre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32</c:v>
                </c:pt>
                <c:pt idx="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E41-4422-A0F4-7235E27C26A0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2015-16</c:v>
                </c:pt>
              </c:strCache>
            </c:strRef>
          </c:tx>
          <c:invertIfNegative val="0"/>
          <c:cat>
            <c:strRef>
              <c:f>Sheet1!$B$1:$E$1</c:f>
              <c:strCache>
                <c:ptCount val="3"/>
                <c:pt idx="0">
                  <c:v>Promossi a giugno</c:v>
                </c:pt>
                <c:pt idx="2">
                  <c:v>Promossi a settembre</c:v>
                </c:pt>
              </c:strCache>
            </c:strRef>
          </c:cat>
          <c:val>
            <c:numRef>
              <c:f>Sheet1!$B$5:$E$5</c:f>
              <c:numCache>
                <c:formatCode>General</c:formatCode>
                <c:ptCount val="4"/>
                <c:pt idx="0">
                  <c:v>33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05-4D61-910B-29C996AB77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27465200"/>
        <c:axId val="227465592"/>
        <c:axId val="0"/>
      </c:bar3DChart>
      <c:catAx>
        <c:axId val="227465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9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722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it-IT"/>
          </a:p>
        </c:txPr>
        <c:crossAx val="227465592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227465592"/>
        <c:scaling>
          <c:orientation val="minMax"/>
        </c:scaling>
        <c:delete val="0"/>
        <c:axPos val="l"/>
        <c:majorGridlines>
          <c:spPr>
            <a:ln w="3169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9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722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it-IT"/>
          </a:p>
        </c:txPr>
        <c:crossAx val="227465200"/>
        <c:crosses val="autoZero"/>
        <c:crossBetween val="between"/>
      </c:valAx>
      <c:spPr>
        <a:noFill/>
        <a:ln w="25349">
          <a:noFill/>
        </a:ln>
      </c:spPr>
    </c:plotArea>
    <c:legend>
      <c:legendPos val="r"/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22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it-IT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0.24206</cdr:x>
      <cdr:y>0.85323</cdr:y>
    </cdr:from>
    <cdr:to>
      <cdr:x>0.32802</cdr:x>
      <cdr:y>0.98182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1888490" y="3438187"/>
          <a:ext cx="670560" cy="5181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it-IT" sz="1100" dirty="0"/>
        </a:p>
      </cdr:txBody>
    </cdr:sp>
  </cdr:relSizeAnchor>
  <cdr:relSizeAnchor xmlns:cdr="http://schemas.openxmlformats.org/drawingml/2006/chartDrawing">
    <cdr:from>
      <cdr:x>0.38011</cdr:x>
      <cdr:y>0.07414</cdr:y>
    </cdr:from>
    <cdr:to>
      <cdr:x>0.49731</cdr:x>
      <cdr:y>0.30106</cdr:y>
    </cdr:to>
    <cdr:sp macro="" textlink="">
      <cdr:nvSpPr>
        <cdr:cNvPr id="3" name="CasellaDiTesto 2"/>
        <cdr:cNvSpPr txBox="1"/>
      </cdr:nvSpPr>
      <cdr:spPr>
        <a:xfrm xmlns:a="http://schemas.openxmlformats.org/drawingml/2006/main">
          <a:off x="2965450" y="29874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it-IT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B60E3-60E5-4226-AC86-895148715D6C}" type="datetimeFigureOut">
              <a:rPr lang="it-IT" smtClean="0"/>
              <a:t>27/10/2017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48AAD-4342-4F70-BB61-8DF82B7ADC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3309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B60E3-60E5-4226-AC86-895148715D6C}" type="datetimeFigureOut">
              <a:rPr lang="it-IT" smtClean="0"/>
              <a:t>27/10/2017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48AAD-4342-4F70-BB61-8DF82B7ADC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5229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B60E3-60E5-4226-AC86-895148715D6C}" type="datetimeFigureOut">
              <a:rPr lang="it-IT" smtClean="0"/>
              <a:t>27/10/2017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48AAD-4342-4F70-BB61-8DF82B7ADC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5615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B60E3-60E5-4226-AC86-895148715D6C}" type="datetimeFigureOut">
              <a:rPr lang="it-IT" smtClean="0"/>
              <a:t>27/10/2017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48AAD-4342-4F70-BB61-8DF82B7ADC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69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B60E3-60E5-4226-AC86-895148715D6C}" type="datetimeFigureOut">
              <a:rPr lang="it-IT" smtClean="0"/>
              <a:t>27/10/2017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48AAD-4342-4F70-BB61-8DF82B7ADC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2959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B60E3-60E5-4226-AC86-895148715D6C}" type="datetimeFigureOut">
              <a:rPr lang="it-IT" smtClean="0"/>
              <a:t>27/10/2017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48AAD-4342-4F70-BB61-8DF82B7ADC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1010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B60E3-60E5-4226-AC86-895148715D6C}" type="datetimeFigureOut">
              <a:rPr lang="it-IT" smtClean="0"/>
              <a:t>27/10/2017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48AAD-4342-4F70-BB61-8DF82B7ADC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6466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B60E3-60E5-4226-AC86-895148715D6C}" type="datetimeFigureOut">
              <a:rPr lang="it-IT" smtClean="0"/>
              <a:t>27/10/2017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48AAD-4342-4F70-BB61-8DF82B7ADC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0991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B60E3-60E5-4226-AC86-895148715D6C}" type="datetimeFigureOut">
              <a:rPr lang="it-IT" smtClean="0"/>
              <a:t>27/10/2017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48AAD-4342-4F70-BB61-8DF82B7ADC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7146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B60E3-60E5-4226-AC86-895148715D6C}" type="datetimeFigureOut">
              <a:rPr lang="it-IT" smtClean="0"/>
              <a:t>27/10/2017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48AAD-4342-4F70-BB61-8DF82B7ADC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9953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B60E3-60E5-4226-AC86-895148715D6C}" type="datetimeFigureOut">
              <a:rPr lang="it-IT" smtClean="0"/>
              <a:t>27/10/2017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48AAD-4342-4F70-BB61-8DF82B7ADC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4262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B60E3-60E5-4226-AC86-895148715D6C}" type="datetimeFigureOut">
              <a:rPr lang="it-IT" smtClean="0"/>
              <a:t>27/10/2017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48AAD-4342-4F70-BB61-8DF82B7ADC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0186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it-IT" sz="28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1098269"/>
              </p:ext>
            </p:extLst>
          </p:nvPr>
        </p:nvGraphicFramePr>
        <p:xfrm>
          <a:off x="838201" y="193431"/>
          <a:ext cx="10846776" cy="3043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65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87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449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478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06815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 </a:t>
                      </a:r>
                      <a:endParaRPr lang="it-IT" sz="1800" dirty="0">
                        <a:effectLst/>
                        <a:latin typeface="MS Sans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 </a:t>
                      </a:r>
                      <a:endParaRPr lang="it-IT" sz="1800" dirty="0">
                        <a:effectLst/>
                        <a:latin typeface="MS Sans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Consiglio di orientamento seguito</a:t>
                      </a:r>
                      <a:endParaRPr lang="it-IT" sz="1800" dirty="0">
                        <a:effectLst/>
                        <a:latin typeface="MS Sans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Consiglio di orientamento non seguito</a:t>
                      </a:r>
                      <a:endParaRPr lang="it-IT" sz="1800" dirty="0">
                        <a:effectLst/>
                        <a:latin typeface="MS Sans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9435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Licenziati 2012-13</a:t>
                      </a:r>
                      <a:endParaRPr lang="it-IT" sz="1800" dirty="0">
                        <a:effectLst/>
                        <a:latin typeface="MS Sans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112</a:t>
                      </a:r>
                      <a:endParaRPr lang="it-IT" sz="1800" dirty="0">
                        <a:effectLst/>
                        <a:latin typeface="MS Sans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67</a:t>
                      </a: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(59,82%)</a:t>
                      </a:r>
                      <a:endParaRPr lang="it-IT" sz="1800" dirty="0">
                        <a:effectLst/>
                        <a:latin typeface="MS Sans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45 </a:t>
                      </a: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(40,18%)</a:t>
                      </a:r>
                      <a:endParaRPr lang="it-IT" sz="1800" dirty="0">
                        <a:effectLst/>
                        <a:latin typeface="MS Sans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435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Licenziati 2013-14</a:t>
                      </a:r>
                      <a:endParaRPr lang="it-IT" sz="1800">
                        <a:effectLst/>
                        <a:latin typeface="MS Sans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113</a:t>
                      </a:r>
                      <a:endParaRPr lang="it-IT" sz="1800">
                        <a:effectLst/>
                        <a:latin typeface="MS Sans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67</a:t>
                      </a: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(59,29%)</a:t>
                      </a:r>
                      <a:endParaRPr lang="it-IT" sz="1800" dirty="0">
                        <a:effectLst/>
                        <a:latin typeface="MS Sans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46 </a:t>
                      </a: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(40,70%)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9435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MS Sans Serif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Licenziati</a:t>
                      </a:r>
                      <a:r>
                        <a:rPr lang="it-IT" sz="1800" baseline="0" dirty="0">
                          <a:effectLst/>
                          <a:latin typeface="MS Sans Serif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2014-15</a:t>
                      </a:r>
                      <a:endParaRPr lang="it-IT" sz="1800" dirty="0">
                        <a:effectLst/>
                        <a:latin typeface="MS Sans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MS Sans Serif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MS Sans Serif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 (49,09%)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 (50,90%)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9435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>
                          <a:effectLst/>
                          <a:latin typeface="MS Sans Serif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Licenziati</a:t>
                      </a:r>
                      <a:r>
                        <a:rPr lang="it-IT" sz="1800" baseline="0" dirty="0">
                          <a:effectLst/>
                          <a:latin typeface="MS Sans Serif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2015-16</a:t>
                      </a:r>
                      <a:endParaRPr lang="it-IT" sz="1800" dirty="0">
                        <a:effectLst/>
                        <a:latin typeface="MS Sans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 hangingPunct="0">
                        <a:spcAft>
                          <a:spcPts val="0"/>
                        </a:spcAft>
                      </a:pPr>
                      <a:endParaRPr lang="it-IT" sz="1800" dirty="0">
                        <a:effectLst/>
                        <a:latin typeface="MS Sans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MS Sans Serif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MS Sans Serif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 (56,53)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</a:t>
                      </a:r>
                      <a:r>
                        <a:rPr lang="it-IT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(43,36)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65031" y="2224453"/>
            <a:ext cx="1482925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7" name="Grafic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30824"/>
              </p:ext>
            </p:extLst>
          </p:nvPr>
        </p:nvGraphicFramePr>
        <p:xfrm>
          <a:off x="2816323" y="3298979"/>
          <a:ext cx="6890532" cy="3559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4682783" y="6448029"/>
            <a:ext cx="8839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/>
              <a:t>Consiglio seguito</a:t>
            </a:r>
          </a:p>
        </p:txBody>
      </p:sp>
      <p:sp>
        <p:nvSpPr>
          <p:cNvPr id="6" name="CasellaDiTesto 5"/>
          <p:cNvSpPr txBox="1"/>
          <p:nvPr/>
        </p:nvSpPr>
        <p:spPr>
          <a:xfrm flipH="1">
            <a:off x="5811520" y="6432174"/>
            <a:ext cx="9735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/>
              <a:t>Consiglio non seguito</a:t>
            </a:r>
          </a:p>
        </p:txBody>
      </p:sp>
    </p:spTree>
    <p:extLst>
      <p:ext uri="{BB962C8B-B14F-4D97-AF65-F5344CB8AC3E}">
        <p14:creationId xmlns:p14="http://schemas.microsoft.com/office/powerpoint/2010/main" val="984022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7488391"/>
              </p:ext>
            </p:extLst>
          </p:nvPr>
        </p:nvGraphicFramePr>
        <p:xfrm>
          <a:off x="838199" y="365124"/>
          <a:ext cx="10583174" cy="25050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19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39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08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5113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</a:rPr>
                        <a:t> </a:t>
                      </a:r>
                      <a:endParaRPr lang="it-IT" sz="2400" dirty="0">
                        <a:effectLst/>
                        <a:latin typeface="MS Sans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</a:rPr>
                        <a:t>Promossi</a:t>
                      </a:r>
                      <a:endParaRPr lang="it-IT" sz="2400" dirty="0">
                        <a:effectLst/>
                        <a:latin typeface="MS Sans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</a:rPr>
                        <a:t>Respinti</a:t>
                      </a:r>
                      <a:endParaRPr lang="it-IT" sz="2400" dirty="0">
                        <a:effectLst/>
                        <a:latin typeface="MS Sans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  <a:latin typeface="MS Sans Serif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Non si sa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0226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Consiglio di orientamento seguito 2012-13</a:t>
                      </a:r>
                      <a:endParaRPr lang="it-IT" sz="1800" dirty="0">
                        <a:effectLst/>
                        <a:latin typeface="MS Sans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64 </a:t>
                      </a: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(95,5%)</a:t>
                      </a:r>
                      <a:endParaRPr lang="it-IT" sz="1800" dirty="0">
                        <a:effectLst/>
                        <a:latin typeface="MS Sans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3 </a:t>
                      </a: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(4,5%)</a:t>
                      </a:r>
                      <a:endParaRPr lang="it-IT" sz="1800" dirty="0">
                        <a:effectLst/>
                        <a:latin typeface="MS Sans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MS Sans Serif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0226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Consiglio di orientamento seguito 2013-14</a:t>
                      </a:r>
                      <a:endParaRPr lang="it-IT" sz="1800" dirty="0">
                        <a:effectLst/>
                        <a:latin typeface="MS Sans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60 </a:t>
                      </a: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(89,55%)</a:t>
                      </a:r>
                      <a:endParaRPr lang="it-IT" sz="1800" dirty="0">
                        <a:effectLst/>
                        <a:latin typeface="MS Sans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7 </a:t>
                      </a: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(10,44%)</a:t>
                      </a:r>
                      <a:endParaRPr lang="it-IT" sz="1800" dirty="0">
                        <a:effectLst/>
                        <a:latin typeface="MS Sans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MS Sans Serif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0226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>
                          <a:effectLst/>
                        </a:rPr>
                        <a:t>Consiglio di orientamento seguito 2014-15</a:t>
                      </a:r>
                      <a:endParaRPr lang="it-IT" sz="1800" dirty="0">
                        <a:effectLst/>
                        <a:latin typeface="MS Sans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MS Sans Serif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 (90,74%)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MS Sans Serif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(5,55%)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MS Sans Serif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(3,70%)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0226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>
                          <a:effectLst/>
                        </a:rPr>
                        <a:t>Consiglio di orientamento seguito 2015-16</a:t>
                      </a:r>
                      <a:endParaRPr lang="it-IT" sz="1800" dirty="0">
                        <a:effectLst/>
                        <a:latin typeface="MS Sans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800" dirty="0">
                        <a:effectLst/>
                        <a:latin typeface="MS Sans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MS Sans Serif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 (95,31%)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MS Sans Serif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(4,68%)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MS Sans Serif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 flipV="1">
            <a:off x="1521998" y="2610607"/>
            <a:ext cx="16347561" cy="56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7" name="Grafic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3865725"/>
              </p:ext>
            </p:extLst>
          </p:nvPr>
        </p:nvGraphicFramePr>
        <p:xfrm>
          <a:off x="3158490" y="3250504"/>
          <a:ext cx="5875020" cy="33234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87521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5013027"/>
              </p:ext>
            </p:extLst>
          </p:nvPr>
        </p:nvGraphicFramePr>
        <p:xfrm>
          <a:off x="621102" y="365126"/>
          <a:ext cx="10732697" cy="22092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7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782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1854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</a:rPr>
                        <a:t> </a:t>
                      </a:r>
                      <a:endParaRPr lang="it-IT" sz="2400" dirty="0">
                        <a:effectLst/>
                        <a:latin typeface="MS Sans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1402080" algn="l"/>
                        </a:tabLst>
                      </a:pPr>
                      <a:r>
                        <a:rPr lang="it-IT" sz="2400" dirty="0">
                          <a:effectLst/>
                        </a:rPr>
                        <a:t>Promossi a giugno	</a:t>
                      </a:r>
                      <a:endParaRPr lang="it-IT" sz="2400" dirty="0">
                        <a:effectLst/>
                        <a:latin typeface="MS Sans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</a:rPr>
                        <a:t>Promossi a settembre</a:t>
                      </a:r>
                      <a:endParaRPr lang="it-IT" sz="2400">
                        <a:effectLst/>
                        <a:latin typeface="MS Sans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854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+mn-lt"/>
                        </a:rPr>
                        <a:t>2012-2013</a:t>
                      </a:r>
                      <a:endParaRPr lang="it-IT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+mn-lt"/>
                        </a:rPr>
                        <a:t>56 </a:t>
                      </a: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(87,5%)</a:t>
                      </a:r>
                      <a:endParaRPr lang="it-IT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+mn-lt"/>
                        </a:rPr>
                        <a:t>8 </a:t>
                      </a: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(12,5%)</a:t>
                      </a:r>
                      <a:endParaRPr lang="it-IT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854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+mn-lt"/>
                        </a:rPr>
                        <a:t>2013-2014</a:t>
                      </a:r>
                      <a:endParaRPr lang="it-IT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+mn-lt"/>
                        </a:rPr>
                        <a:t>55 </a:t>
                      </a: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(91,66%)</a:t>
                      </a:r>
                      <a:endParaRPr lang="it-IT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+mn-lt"/>
                        </a:rPr>
                        <a:t>5 </a:t>
                      </a: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(8,33%)</a:t>
                      </a:r>
                      <a:endParaRPr lang="it-IT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854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2014-15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 (91,83%)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(8,16%)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854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2015-16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r>
                        <a:rPr lang="it-IT" sz="1800" baseline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(88,52%)</a:t>
                      </a:r>
                      <a:endParaRPr lang="it-IT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 (11,47%)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156603" y="2078965"/>
            <a:ext cx="1528769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7" name="Grafic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3284039"/>
              </p:ext>
            </p:extLst>
          </p:nvPr>
        </p:nvGraphicFramePr>
        <p:xfrm>
          <a:off x="2941320" y="2771775"/>
          <a:ext cx="6309360" cy="34355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3634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6993464"/>
              </p:ext>
            </p:extLst>
          </p:nvPr>
        </p:nvGraphicFramePr>
        <p:xfrm>
          <a:off x="838201" y="365124"/>
          <a:ext cx="10515598" cy="26524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62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00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7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03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5834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</a:rPr>
                        <a:t> </a:t>
                      </a:r>
                      <a:endParaRPr lang="it-IT" sz="2400" dirty="0">
                        <a:effectLst/>
                        <a:latin typeface="MS Sans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</a:rPr>
                        <a:t>Promossi</a:t>
                      </a:r>
                      <a:endParaRPr lang="it-IT" sz="2400">
                        <a:effectLst/>
                        <a:latin typeface="MS Sans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</a:rPr>
                        <a:t>Respinti</a:t>
                      </a:r>
                      <a:endParaRPr lang="it-IT" sz="2400" dirty="0">
                        <a:effectLst/>
                        <a:latin typeface="MS Sans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  <a:latin typeface="MS Sans Serif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Non si sa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668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+mn-lt"/>
                        </a:rPr>
                        <a:t>Consiglio di orientamento non seguito 2012-13</a:t>
                      </a:r>
                      <a:endParaRPr lang="it-IT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+mn-lt"/>
                        </a:rPr>
                        <a:t>34 </a:t>
                      </a: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(75,5%)</a:t>
                      </a:r>
                      <a:endParaRPr lang="it-IT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+mn-lt"/>
                        </a:rPr>
                        <a:t>11 </a:t>
                      </a: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(24,5%)</a:t>
                      </a:r>
                      <a:endParaRPr lang="it-IT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668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+mn-lt"/>
                        </a:rPr>
                        <a:t>Consiglio di orientamento non seguito 2013-14</a:t>
                      </a:r>
                      <a:endParaRPr lang="it-IT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+mn-lt"/>
                        </a:rPr>
                        <a:t>28 </a:t>
                      </a: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(60,86%)</a:t>
                      </a:r>
                      <a:endParaRPr lang="it-IT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+mn-lt"/>
                        </a:rPr>
                        <a:t>18 </a:t>
                      </a: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(39,13%)</a:t>
                      </a:r>
                      <a:endParaRPr lang="it-IT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668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>
                          <a:effectLst/>
                          <a:latin typeface="+mn-lt"/>
                        </a:rPr>
                        <a:t>Consiglio di orientamento non seguito 2014-15</a:t>
                      </a:r>
                      <a:endParaRPr lang="it-IT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 (71,42%)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 (26,78%)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(1,78%)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1668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>
                          <a:effectLst/>
                          <a:latin typeface="+mn-lt"/>
                        </a:rPr>
                        <a:t>Consiglio di orientamento non seguito 2015-16</a:t>
                      </a:r>
                      <a:endParaRPr lang="it-IT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 (77,55%)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 (18,36%)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(4,08%)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493034" y="2398142"/>
            <a:ext cx="1371329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7" name="Grafic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1025135"/>
              </p:ext>
            </p:extLst>
          </p:nvPr>
        </p:nvGraphicFramePr>
        <p:xfrm>
          <a:off x="2994660" y="3151315"/>
          <a:ext cx="6536202" cy="3706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6767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8719981"/>
              </p:ext>
            </p:extLst>
          </p:nvPr>
        </p:nvGraphicFramePr>
        <p:xfrm>
          <a:off x="586595" y="276046"/>
          <a:ext cx="10767204" cy="23577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887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87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898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1547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+mn-lt"/>
                        </a:rPr>
                        <a:t> </a:t>
                      </a:r>
                      <a:endParaRPr lang="it-IT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+mn-lt"/>
                        </a:rPr>
                        <a:t>Promossi a giugno</a:t>
                      </a:r>
                      <a:endParaRPr lang="it-IT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+mn-lt"/>
                        </a:rPr>
                        <a:t>Promossi a settembre</a:t>
                      </a:r>
                      <a:endParaRPr lang="it-IT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1547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+mn-lt"/>
                        </a:rPr>
                        <a:t>2012-13</a:t>
                      </a:r>
                      <a:endParaRPr lang="it-IT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+mn-lt"/>
                        </a:rPr>
                        <a:t>24 </a:t>
                      </a: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(70,5%)</a:t>
                      </a:r>
                      <a:endParaRPr lang="it-IT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+mn-lt"/>
                        </a:rPr>
                        <a:t>10 </a:t>
                      </a: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(29,5%)</a:t>
                      </a:r>
                      <a:endParaRPr lang="it-IT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1547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+mn-lt"/>
                        </a:rPr>
                        <a:t>2013-14</a:t>
                      </a:r>
                      <a:endParaRPr lang="it-IT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+mn-lt"/>
                        </a:rPr>
                        <a:t>24 </a:t>
                      </a: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(85,71%)</a:t>
                      </a:r>
                      <a:endParaRPr lang="it-IT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+mn-lt"/>
                        </a:rPr>
                        <a:t>4 </a:t>
                      </a: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(14,28%)</a:t>
                      </a:r>
                      <a:endParaRPr lang="it-IT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1547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2014-15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 (80%)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 (20%)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1547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2015-16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 (86,84%)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(13,15%)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59726246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398143" y="1779765"/>
            <a:ext cx="1475080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7" name="Grafic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8733791"/>
              </p:ext>
            </p:extLst>
          </p:nvPr>
        </p:nvGraphicFramePr>
        <p:xfrm>
          <a:off x="3666490" y="3016154"/>
          <a:ext cx="6301740" cy="38418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09146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277</Words>
  <Application>Microsoft Office PowerPoint</Application>
  <PresentationFormat>Widescreen</PresentationFormat>
  <Paragraphs>92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MS Sans Serif</vt:lpstr>
      <vt:lpstr>Times New Roman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Maria Piera Girola</dc:creator>
  <cp:lastModifiedBy>Maria Piera Girola</cp:lastModifiedBy>
  <cp:revision>26</cp:revision>
  <dcterms:created xsi:type="dcterms:W3CDTF">2015-10-20T14:55:55Z</dcterms:created>
  <dcterms:modified xsi:type="dcterms:W3CDTF">2017-10-27T19:29:28Z</dcterms:modified>
</cp:coreProperties>
</file>